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24"/>
  </p:notesMasterIdLst>
  <p:handoutMasterIdLst>
    <p:handoutMasterId r:id="rId25"/>
  </p:handoutMasterIdLst>
  <p:sldIdLst>
    <p:sldId id="583" r:id="rId5"/>
    <p:sldId id="584" r:id="rId6"/>
    <p:sldId id="538" r:id="rId7"/>
    <p:sldId id="549" r:id="rId8"/>
    <p:sldId id="425" r:id="rId9"/>
    <p:sldId id="556" r:id="rId10"/>
    <p:sldId id="428" r:id="rId11"/>
    <p:sldId id="570" r:id="rId12"/>
    <p:sldId id="573" r:id="rId13"/>
    <p:sldId id="585" r:id="rId14"/>
    <p:sldId id="574" r:id="rId15"/>
    <p:sldId id="575" r:id="rId16"/>
    <p:sldId id="581" r:id="rId17"/>
    <p:sldId id="586" r:id="rId18"/>
    <p:sldId id="579" r:id="rId19"/>
    <p:sldId id="580" r:id="rId20"/>
    <p:sldId id="577" r:id="rId21"/>
    <p:sldId id="578" r:id="rId22"/>
    <p:sldId id="587" r:id="rId23"/>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583"/>
            <p14:sldId id="584"/>
            <p14:sldId id="538"/>
            <p14:sldId id="549"/>
          </p14:sldIdLst>
        </p14:section>
        <p14:section name="Section Opener options" id="{D3773CD4-779B-43AF-9FBD-7EF941CCFCD7}">
          <p14:sldIdLst>
            <p14:sldId id="425"/>
          </p14:sldIdLst>
        </p14:section>
        <p14:section name="Content slides" id="{0C749B40-D26C-4827-815A-EF0EDBB1F1D9}">
          <p14:sldIdLst>
            <p14:sldId id="556"/>
            <p14:sldId id="428"/>
            <p14:sldId id="570"/>
            <p14:sldId id="573"/>
            <p14:sldId id="585"/>
            <p14:sldId id="574"/>
            <p14:sldId id="575"/>
            <p14:sldId id="581"/>
            <p14:sldId id="586"/>
            <p14:sldId id="579"/>
            <p14:sldId id="580"/>
            <p14:sldId id="577"/>
            <p14:sldId id="578"/>
            <p14:sldId id="587"/>
          </p14:sldIdLst>
        </p14:section>
        <p14:section name="Content &amp; Image" id="{41083D9C-0E78-4712-A4D2-672A810DDB9A}">
          <p14:sldIdLst/>
        </p14:section>
        <p14:section name="Graphs and charts" id="{EA9C0D2A-1C38-41A1-B096-1BCE05E56F9D}">
          <p14:sldIdLst/>
        </p14:section>
        <p14:section name="Elements" id="{41708F08-FC16-48B6-A0C3-BF7BEC48C52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AD"/>
    <a:srgbClr val="12ABDB"/>
    <a:srgbClr val="2B0A3D"/>
    <a:srgbClr val="300B48"/>
    <a:srgbClr val="C7FF17"/>
    <a:srgbClr val="E6E7E7"/>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32" autoAdjust="0"/>
    <p:restoredTop sz="96124" autoAdjust="0"/>
  </p:normalViewPr>
  <p:slideViewPr>
    <p:cSldViewPr>
      <p:cViewPr varScale="1">
        <p:scale>
          <a:sx n="64" d="100"/>
          <a:sy n="64" d="100"/>
        </p:scale>
        <p:origin x="48" y="156"/>
      </p:cViewPr>
      <p:guideLst>
        <p:guide orient="horz" pos="2160"/>
        <p:guide pos="3840"/>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pPr/>
              <a:t>24-07-2018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pPr/>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pPr/>
              <a:t>24/07/2018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3436685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1336685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8</a:t>
            </a:fld>
            <a:endParaRPr lang="pt-BR"/>
          </a:p>
        </p:txBody>
      </p:sp>
    </p:spTree>
    <p:extLst>
      <p:ext uri="{BB962C8B-B14F-4D97-AF65-F5344CB8AC3E}">
        <p14:creationId xmlns:p14="http://schemas.microsoft.com/office/powerpoint/2010/main" val="30203149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image" Target="../media/image18.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7.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0.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svg"/><Relationship Id="rId2" Type="http://schemas.openxmlformats.org/officeDocument/2006/relationships/image" Target="../media/image32.png"/><Relationship Id="rId1" Type="http://schemas.openxmlformats.org/officeDocument/2006/relationships/slideMaster" Target="../slideMasters/slideMaster4.xml"/><Relationship Id="rId6" Type="http://schemas.openxmlformats.org/officeDocument/2006/relationships/image" Target="../media/image6.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Tree>
    <p:extLst>
      <p:ext uri="{BB962C8B-B14F-4D97-AF65-F5344CB8AC3E}">
        <p14:creationId xmlns:p14="http://schemas.microsoft.com/office/powerpoint/2010/main" val="487989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3218085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Tree>
    <p:extLst>
      <p:ext uri="{BB962C8B-B14F-4D97-AF65-F5344CB8AC3E}">
        <p14:creationId xmlns:p14="http://schemas.microsoft.com/office/powerpoint/2010/main" val="2237467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8985684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cstate="print">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cstate="print">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cstate="print">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cstate="print">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cstate="print">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9.xml"/><Relationship Id="rId7" Type="http://schemas.openxmlformats.org/officeDocument/2006/relationships/image" Target="../media/image6.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4.sv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6.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3.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4.svg"/><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image" Target="../media/image6.png"/><Relationship Id="rId4" Type="http://schemas.openxmlformats.org/officeDocument/2006/relationships/slideLayout" Target="../slideLayouts/slideLayout37.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7" cstate="print">
            <a:extLst>
              <a:ext uri="{96DAC541-7B7A-43D3-8B79-37D633B846F1}">
                <asvg:svgBlip xmlns:asvg="http://schemas.microsoft.com/office/drawing/2016/SVG/main" xmlns="" r:embed="rId8"/>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 id="2147483813" r:id="rId5"/>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cstate="print">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81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10" cstate="print">
            <a:extLst>
              <a:ext uri="{96DAC541-7B7A-43D3-8B79-37D633B846F1}">
                <asvg:svgBlip xmlns:asvg="http://schemas.microsoft.com/office/drawing/2016/SVG/main" xmlns=""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990600" y="914400"/>
            <a:ext cx="3048000" cy="457200"/>
          </a:xfrm>
        </p:spPr>
        <p:txBody>
          <a:bodyPr/>
          <a:lstStyle/>
          <a:p>
            <a:r>
              <a:rPr lang="en-US" sz="6000" dirty="0" smtClean="0">
                <a:solidFill>
                  <a:srgbClr val="0070AD"/>
                </a:solidFill>
                <a:latin typeface="+mj-lt"/>
              </a:rPr>
              <a:t>DHCP  </a:t>
            </a:r>
            <a:endParaRPr lang="en-IN" sz="6000" dirty="0" smtClean="0">
              <a:solidFill>
                <a:srgbClr val="0070AD"/>
              </a:solidFill>
              <a:latin typeface="+mj-lt"/>
            </a:endParaRPr>
          </a:p>
          <a:p>
            <a:endParaRPr lang="en-IN" sz="6000" dirty="0">
              <a:solidFill>
                <a:srgbClr val="0070AD"/>
              </a:solidFill>
            </a:endParaRPr>
          </a:p>
        </p:txBody>
      </p:sp>
      <p:pic>
        <p:nvPicPr>
          <p:cNvPr id="36867" name="Picture 3" descr="C:\Users\Administrator.bhel-THINK\Downloads\images_1532200985436.jpg"/>
          <p:cNvPicPr>
            <a:picLocks noChangeAspect="1" noChangeArrowheads="1"/>
          </p:cNvPicPr>
          <p:nvPr/>
        </p:nvPicPr>
        <p:blipFill>
          <a:blip r:embed="rId2" cstate="print"/>
          <a:srcRect/>
          <a:stretch>
            <a:fillRect/>
          </a:stretch>
        </p:blipFill>
        <p:spPr bwMode="auto">
          <a:xfrm>
            <a:off x="762000" y="1676400"/>
            <a:ext cx="4690188" cy="4419600"/>
          </a:xfrm>
          <a:prstGeom prst="rect">
            <a:avLst/>
          </a:prstGeom>
          <a:noFill/>
        </p:spPr>
      </p:pic>
      <p:sp>
        <p:nvSpPr>
          <p:cNvPr id="2" name="TextBox 1"/>
          <p:cNvSpPr txBox="1"/>
          <p:nvPr/>
        </p:nvSpPr>
        <p:spPr>
          <a:xfrm>
            <a:off x="8515066" y="4876800"/>
            <a:ext cx="3676934" cy="1384995"/>
          </a:xfrm>
          <a:prstGeom prst="rect">
            <a:avLst/>
          </a:prstGeom>
          <a:noFill/>
        </p:spPr>
        <p:txBody>
          <a:bodyPr wrap="square" rtlCol="0">
            <a:spAutoFit/>
          </a:bodyPr>
          <a:lstStyle/>
          <a:p>
            <a:r>
              <a:rPr lang="en-US" sz="2800" i="1" dirty="0" smtClean="0">
                <a:solidFill>
                  <a:schemeClr val="bg1"/>
                </a:solidFill>
              </a:rPr>
              <a:t>Presented by:</a:t>
            </a:r>
          </a:p>
          <a:p>
            <a:r>
              <a:rPr lang="en-US" sz="2800" i="1" dirty="0" smtClean="0">
                <a:solidFill>
                  <a:schemeClr val="bg1"/>
                </a:solidFill>
              </a:rPr>
              <a:t>Soumya Gupta</a:t>
            </a:r>
          </a:p>
          <a:p>
            <a:r>
              <a:rPr lang="en-US" sz="2800" i="1" dirty="0" smtClean="0">
                <a:solidFill>
                  <a:schemeClr val="bg1"/>
                </a:solidFill>
              </a:rPr>
              <a:t>Emp ID - 152915</a:t>
            </a:r>
            <a:endParaRPr lang="en-US" sz="2800" i="1" dirty="0">
              <a:solidFill>
                <a:schemeClr val="bg1"/>
              </a:solidFill>
            </a:endParaRPr>
          </a:p>
        </p:txBody>
      </p:sp>
    </p:spTree>
    <p:extLst>
      <p:ext uri="{BB962C8B-B14F-4D97-AF65-F5344CB8AC3E}">
        <p14:creationId xmlns:p14="http://schemas.microsoft.com/office/powerpoint/2010/main" val="869990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457200" y="381000"/>
            <a:ext cx="2770709" cy="656714"/>
          </a:xfrm>
        </p:spPr>
        <p:txBody>
          <a:bodyPr>
            <a:normAutofit/>
          </a:bodyPr>
          <a:lstStyle/>
          <a:p>
            <a:r>
              <a:rPr lang="en-US" sz="4400" dirty="0" smtClean="0">
                <a:solidFill>
                  <a:srgbClr val="0070C0"/>
                </a:solidFill>
              </a:rPr>
              <a:t>Overview</a:t>
            </a:r>
            <a:endParaRPr lang="en-US" sz="4400" dirty="0">
              <a:solidFill>
                <a:srgbClr val="0070C0"/>
              </a:solidFill>
            </a:endParaRPr>
          </a:p>
        </p:txBody>
      </p:sp>
      <p:sp>
        <p:nvSpPr>
          <p:cNvPr id="11" name="TextBox 10"/>
          <p:cNvSpPr txBox="1"/>
          <p:nvPr/>
        </p:nvSpPr>
        <p:spPr>
          <a:xfrm>
            <a:off x="609600" y="1524000"/>
            <a:ext cx="472440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What is email ?</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Components of email</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Email Protocols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Components of Mail Server</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Working of email</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8073710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228600" y="609600"/>
            <a:ext cx="9739313" cy="863600"/>
          </a:xfrm>
        </p:spPr>
        <p:txBody>
          <a:bodyPr>
            <a:noAutofit/>
          </a:bodyPr>
          <a:lstStyle/>
          <a:p>
            <a:r>
              <a:rPr lang="en-US" sz="6000" dirty="0" smtClean="0">
                <a:latin typeface="Verdana heading"/>
              </a:rPr>
              <a:t>  Email</a:t>
            </a:r>
            <a:endParaRPr lang="en-IN" sz="6000" dirty="0">
              <a:latin typeface="Verdana heading"/>
            </a:endParaRPr>
          </a:p>
        </p:txBody>
      </p:sp>
      <p:sp>
        <p:nvSpPr>
          <p:cNvPr id="2" name="Text Placeholder 1"/>
          <p:cNvSpPr>
            <a:spLocks noGrp="1"/>
          </p:cNvSpPr>
          <p:nvPr>
            <p:ph type="body" sz="quarter" idx="4294967295"/>
          </p:nvPr>
        </p:nvSpPr>
        <p:spPr>
          <a:xfrm>
            <a:off x="609600" y="1981200"/>
            <a:ext cx="4800600" cy="2362200"/>
          </a:xfrm>
        </p:spPr>
        <p:txBody>
          <a:bodyPr/>
          <a:lstStyle/>
          <a:p>
            <a:r>
              <a:rPr lang="en-US" sz="2400" dirty="0" smtClean="0"/>
              <a:t> </a:t>
            </a:r>
          </a:p>
          <a:p>
            <a:pPr>
              <a:buFont typeface="Arial" pitchFamily="34" charset="0"/>
              <a:buChar char="•"/>
            </a:pPr>
            <a:r>
              <a:rPr lang="en-US" sz="2400" dirty="0" smtClean="0"/>
              <a:t> Short form of electronic</a:t>
            </a:r>
          </a:p>
          <a:p>
            <a:r>
              <a:rPr lang="en-US" sz="2400" dirty="0" smtClean="0"/>
              <a:t>  mail.</a:t>
            </a:r>
          </a:p>
          <a:p>
            <a:endParaRPr lang="en-US" sz="2400" dirty="0" smtClean="0"/>
          </a:p>
          <a:p>
            <a:pPr>
              <a:buFont typeface="Arial" pitchFamily="34" charset="0"/>
              <a:buChar char="•"/>
            </a:pPr>
            <a:r>
              <a:rPr lang="en-US" sz="2400" dirty="0" smtClean="0"/>
              <a:t> Send and receive messages     </a:t>
            </a:r>
          </a:p>
          <a:p>
            <a:r>
              <a:rPr lang="en-US" sz="2400" dirty="0" smtClean="0"/>
              <a:t>  over the internet</a:t>
            </a:r>
            <a:endParaRPr lang="en-IN" sz="2400" dirty="0" smtClean="0"/>
          </a:p>
          <a:p>
            <a:pPr>
              <a:buFont typeface="Arial" pitchFamily="34" charset="0"/>
              <a:buChar char="•"/>
            </a:pPr>
            <a:endParaRPr lang="en-IN" sz="2400" dirty="0"/>
          </a:p>
        </p:txBody>
      </p:sp>
      <p:pic>
        <p:nvPicPr>
          <p:cNvPr id="86019" name="Picture 3" descr="C:\Users\Administrator.bhel-THINK\Downloads\IMG_20180722_115023.jpg"/>
          <p:cNvPicPr>
            <a:picLocks noChangeAspect="1" noChangeArrowheads="1"/>
          </p:cNvPicPr>
          <p:nvPr/>
        </p:nvPicPr>
        <p:blipFill>
          <a:blip r:embed="rId2" cstate="print"/>
          <a:srcRect/>
          <a:stretch>
            <a:fillRect/>
          </a:stretch>
        </p:blipFill>
        <p:spPr bwMode="auto">
          <a:xfrm>
            <a:off x="6063131" y="1219200"/>
            <a:ext cx="5690693" cy="419100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381000"/>
            <a:ext cx="10591800" cy="76944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4400" dirty="0" smtClean="0">
                <a:solidFill>
                  <a:srgbClr val="0070AD"/>
                </a:solidFill>
                <a:latin typeface="+mj-lt"/>
              </a:rPr>
              <a:t>Components of Email</a:t>
            </a:r>
            <a:endParaRPr lang="en-IN" sz="4400" dirty="0">
              <a:solidFill>
                <a:srgbClr val="0070AD"/>
              </a:solidFill>
              <a:latin typeface="+mj-lt"/>
            </a:endParaRPr>
          </a:p>
        </p:txBody>
      </p:sp>
      <p:pic>
        <p:nvPicPr>
          <p:cNvPr id="89090" name="Picture 2" descr="Simple Email ClientYou can use the SMTP and POP components in order to access post office (POP3) and mail servers (SMTP). &#10;"/>
          <p:cNvPicPr>
            <a:picLocks noChangeAspect="1" noChangeArrowheads="1"/>
          </p:cNvPicPr>
          <p:nvPr/>
        </p:nvPicPr>
        <p:blipFill>
          <a:blip r:embed="rId2" cstate="print"/>
          <a:srcRect/>
          <a:stretch>
            <a:fillRect/>
          </a:stretch>
        </p:blipFill>
        <p:spPr bwMode="auto">
          <a:xfrm>
            <a:off x="838200" y="1447800"/>
            <a:ext cx="10287000" cy="472440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9864476" cy="863600"/>
          </a:xfrm>
        </p:spPr>
        <p:txBody>
          <a:bodyPr>
            <a:normAutofit/>
          </a:bodyPr>
          <a:lstStyle/>
          <a:p>
            <a:r>
              <a:rPr lang="en-US" sz="4400" dirty="0" smtClean="0">
                <a:solidFill>
                  <a:srgbClr val="0070C0"/>
                </a:solidFill>
                <a:latin typeface="Verdana heading"/>
              </a:rPr>
              <a:t>Email Protocols</a:t>
            </a:r>
            <a:endParaRPr lang="en-IN" sz="4400" dirty="0">
              <a:solidFill>
                <a:srgbClr val="0070C0"/>
              </a:solidFill>
              <a:latin typeface="Verdana heading"/>
            </a:endParaRPr>
          </a:p>
        </p:txBody>
      </p:sp>
      <p:sp>
        <p:nvSpPr>
          <p:cNvPr id="4" name="Text Placeholder 3"/>
          <p:cNvSpPr>
            <a:spLocks noGrp="1"/>
          </p:cNvSpPr>
          <p:nvPr>
            <p:ph type="body" sz="quarter" idx="32"/>
          </p:nvPr>
        </p:nvSpPr>
        <p:spPr>
          <a:xfrm>
            <a:off x="685800" y="1828800"/>
            <a:ext cx="4800600" cy="3581400"/>
          </a:xfrm>
        </p:spPr>
        <p:txBody>
          <a:bodyPr/>
          <a:lstStyle/>
          <a:p>
            <a:r>
              <a:rPr lang="en-US" sz="2400" dirty="0"/>
              <a:t>P</a:t>
            </a:r>
            <a:r>
              <a:rPr lang="en-US" sz="2400" dirty="0" smtClean="0"/>
              <a:t>rotocols used for email are :</a:t>
            </a:r>
          </a:p>
          <a:p>
            <a:endParaRPr lang="en-US" sz="2400" dirty="0" smtClean="0"/>
          </a:p>
          <a:p>
            <a:pPr>
              <a:buFont typeface="Wingdings" pitchFamily="2" charset="2"/>
              <a:buChar char="Ø"/>
            </a:pPr>
            <a:r>
              <a:rPr lang="en-US" sz="2400" dirty="0" smtClean="0"/>
              <a:t> Simple Mail Transfer Protocol</a:t>
            </a:r>
          </a:p>
          <a:p>
            <a:pPr lvl="3">
              <a:buFont typeface="Wingdings" pitchFamily="2" charset="2"/>
              <a:buChar char="§"/>
            </a:pPr>
            <a:r>
              <a:rPr lang="en-US" sz="2200" dirty="0" smtClean="0"/>
              <a:t>SMTP</a:t>
            </a:r>
          </a:p>
          <a:p>
            <a:pPr lvl="1">
              <a:buClr>
                <a:srgbClr val="2B0A3D"/>
              </a:buClr>
              <a:buFont typeface="Wingdings" pitchFamily="2" charset="2"/>
              <a:buChar char="Ø"/>
            </a:pPr>
            <a:r>
              <a:rPr lang="en-US" sz="2200" dirty="0" smtClean="0">
                <a:solidFill>
                  <a:srgbClr val="0070AD"/>
                </a:solidFill>
              </a:rPr>
              <a:t> </a:t>
            </a:r>
            <a:r>
              <a:rPr lang="en-US" sz="2400" dirty="0" smtClean="0"/>
              <a:t>Post Office Protocol</a:t>
            </a:r>
          </a:p>
          <a:p>
            <a:pPr lvl="3">
              <a:buClr>
                <a:srgbClr val="0070AD"/>
              </a:buClr>
              <a:buFont typeface="Wingdings" pitchFamily="2" charset="2"/>
              <a:buChar char="§"/>
            </a:pPr>
            <a:r>
              <a:rPr lang="en-US" sz="2200" dirty="0" smtClean="0"/>
              <a:t>POP3</a:t>
            </a:r>
          </a:p>
          <a:p>
            <a:pPr lvl="1">
              <a:buClr>
                <a:srgbClr val="300B48"/>
              </a:buClr>
              <a:buFont typeface="Wingdings" pitchFamily="2" charset="2"/>
              <a:buChar char="Ø"/>
            </a:pPr>
            <a:r>
              <a:rPr lang="en-US" sz="2200" dirty="0" smtClean="0"/>
              <a:t>Internet Mail Access Protocol</a:t>
            </a:r>
          </a:p>
          <a:p>
            <a:pPr lvl="3">
              <a:buClr>
                <a:srgbClr val="0070AD"/>
              </a:buClr>
              <a:buFont typeface="Wingdings" pitchFamily="2" charset="2"/>
              <a:buChar char="§"/>
            </a:pPr>
            <a:r>
              <a:rPr lang="en-US" sz="2200" dirty="0" smtClean="0"/>
              <a:t>IMAP4</a:t>
            </a:r>
            <a:endParaRPr lang="en-IN" sz="2200" dirty="0" smtClean="0"/>
          </a:p>
        </p:txBody>
      </p:sp>
    </p:spTree>
    <p:extLst>
      <p:ext uri="{BB962C8B-B14F-4D97-AF65-F5344CB8AC3E}">
        <p14:creationId xmlns:p14="http://schemas.microsoft.com/office/powerpoint/2010/main" val="4202442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09600" y="457200"/>
            <a:ext cx="10744200" cy="5847755"/>
          </a:xfrm>
          <a:prstGeom prst="rect">
            <a:avLst/>
          </a:prstGeom>
          <a:solidFill>
            <a:schemeClr val="bg1"/>
          </a:solidFill>
          <a:ln>
            <a:solidFill>
              <a:schemeClr val="dk1"/>
            </a:solidFill>
          </a:ln>
        </p:spPr>
        <p:txBody>
          <a:bodyPr wrap="square" rtlCol="0">
            <a:spAutoFit/>
          </a:bodyPr>
          <a:lstStyle/>
          <a:p>
            <a:endParaRPr lang="en-US" sz="2200" b="1" dirty="0" smtClean="0"/>
          </a:p>
          <a:p>
            <a:r>
              <a:rPr lang="en-US" sz="2200" b="1" dirty="0" smtClean="0"/>
              <a:t>SMTP – </a:t>
            </a:r>
          </a:p>
          <a:p>
            <a:pPr marL="285750" indent="-285750">
              <a:buFont typeface="Arial" panose="020B0604020202020204" pitchFamily="34" charset="0"/>
              <a:buChar char="•"/>
            </a:pPr>
            <a:r>
              <a:rPr lang="en-US" sz="2200" dirty="0" smtClean="0"/>
              <a:t>SMTP is used </a:t>
            </a:r>
            <a:r>
              <a:rPr lang="en-US" sz="2200" dirty="0"/>
              <a:t>for sending </a:t>
            </a:r>
            <a:r>
              <a:rPr lang="en-US" sz="2200" dirty="0" smtClean="0"/>
              <a:t>emails.</a:t>
            </a:r>
          </a:p>
          <a:p>
            <a:pPr marL="285750" indent="-285750">
              <a:buFont typeface="Arial" panose="020B0604020202020204" pitchFamily="34" charset="0"/>
              <a:buChar char="•"/>
            </a:pPr>
            <a:r>
              <a:rPr lang="en-US" sz="2200" dirty="0" smtClean="0"/>
              <a:t>SMTP is used</a:t>
            </a:r>
            <a:r>
              <a:rPr lang="en-US" sz="2200" dirty="0"/>
              <a:t> in combination with either </a:t>
            </a:r>
            <a:r>
              <a:rPr lang="en-US" sz="2200" dirty="0" smtClean="0"/>
              <a:t>POP3 </a:t>
            </a:r>
            <a:r>
              <a:rPr lang="en-US" sz="2200" dirty="0"/>
              <a:t>or </a:t>
            </a:r>
            <a:r>
              <a:rPr lang="en-US" sz="2200" dirty="0" smtClean="0"/>
              <a:t>IMAP4.</a:t>
            </a:r>
          </a:p>
          <a:p>
            <a:pPr marL="285750" indent="-285750">
              <a:buFont typeface="Arial" panose="020B0604020202020204" pitchFamily="34" charset="0"/>
              <a:buChar char="•"/>
            </a:pPr>
            <a:endParaRPr lang="en-US" sz="2200" dirty="0"/>
          </a:p>
          <a:p>
            <a:r>
              <a:rPr lang="en-US" sz="2200" b="1" dirty="0" smtClean="0"/>
              <a:t>POP3 –</a:t>
            </a:r>
          </a:p>
          <a:p>
            <a:pPr marL="285750" indent="-285750">
              <a:buFont typeface="Arial" panose="020B0604020202020204" pitchFamily="34" charset="0"/>
              <a:buChar char="•"/>
            </a:pPr>
            <a:r>
              <a:rPr lang="en-US" sz="2200" dirty="0" smtClean="0"/>
              <a:t>POP3 is </a:t>
            </a:r>
            <a:r>
              <a:rPr lang="en-US" sz="2200" dirty="0"/>
              <a:t>used to receive emails from a remote server to a local email client</a:t>
            </a:r>
            <a:r>
              <a:rPr lang="en-US" sz="2200" dirty="0" smtClean="0"/>
              <a:t>.</a:t>
            </a:r>
          </a:p>
          <a:p>
            <a:pPr marL="285750" indent="-285750">
              <a:buFont typeface="Arial" panose="020B0604020202020204" pitchFamily="34" charset="0"/>
              <a:buChar char="•"/>
            </a:pPr>
            <a:r>
              <a:rPr lang="en-US" sz="2200" dirty="0" smtClean="0"/>
              <a:t>POP3 </a:t>
            </a:r>
            <a:r>
              <a:rPr lang="en-US" sz="2200" dirty="0"/>
              <a:t>allows you to download </a:t>
            </a:r>
            <a:r>
              <a:rPr lang="en-US" sz="2200" dirty="0" smtClean="0"/>
              <a:t>emails </a:t>
            </a:r>
            <a:r>
              <a:rPr lang="en-US" sz="2200" dirty="0"/>
              <a:t>on your local computer and read them even when you are offline</a:t>
            </a:r>
            <a:r>
              <a:rPr lang="en-US" sz="2200" dirty="0" smtClean="0"/>
              <a:t>.</a:t>
            </a:r>
          </a:p>
          <a:p>
            <a:pPr marL="285750" indent="-285750">
              <a:buFont typeface="Arial" panose="020B0604020202020204" pitchFamily="34" charset="0"/>
              <a:buChar char="•"/>
            </a:pPr>
            <a:r>
              <a:rPr lang="en-US" sz="2200" dirty="0" smtClean="0"/>
              <a:t>Messages </a:t>
            </a:r>
            <a:r>
              <a:rPr lang="en-US" sz="2200" dirty="0"/>
              <a:t>are downloaded locally and removed from the email server.</a:t>
            </a:r>
            <a:endParaRPr lang="en-US" sz="2200" dirty="0" smtClean="0"/>
          </a:p>
          <a:p>
            <a:pPr marL="285750" indent="-285750">
              <a:buFont typeface="Arial" panose="020B0604020202020204" pitchFamily="34" charset="0"/>
              <a:buChar char="•"/>
            </a:pPr>
            <a:endParaRPr lang="en-US" sz="2200" dirty="0"/>
          </a:p>
          <a:p>
            <a:r>
              <a:rPr lang="en-US" sz="2200" b="1" dirty="0" smtClean="0"/>
              <a:t>IMAP4 –</a:t>
            </a:r>
          </a:p>
          <a:p>
            <a:pPr marL="285750" indent="-285750">
              <a:buFont typeface="Arial" panose="020B0604020202020204" pitchFamily="34" charset="0"/>
              <a:buChar char="•"/>
            </a:pPr>
            <a:r>
              <a:rPr lang="en-US" sz="2200" dirty="0" smtClean="0"/>
              <a:t>IMAP </a:t>
            </a:r>
            <a:r>
              <a:rPr lang="en-US" sz="2200" dirty="0"/>
              <a:t>is a mail protocol used for accessing email on a remote web server from a local client</a:t>
            </a:r>
            <a:r>
              <a:rPr lang="en-US" sz="2200" dirty="0" smtClean="0"/>
              <a:t>.</a:t>
            </a:r>
          </a:p>
          <a:p>
            <a:pPr marL="285750" indent="-285750">
              <a:buFont typeface="Arial" panose="020B0604020202020204" pitchFamily="34" charset="0"/>
              <a:buChar char="•"/>
            </a:pPr>
            <a:r>
              <a:rPr lang="en-US" sz="2200" dirty="0"/>
              <a:t>K</a:t>
            </a:r>
            <a:r>
              <a:rPr lang="en-US" sz="2200" dirty="0" smtClean="0"/>
              <a:t>eep </a:t>
            </a:r>
            <a:r>
              <a:rPr lang="en-US" sz="2200" dirty="0"/>
              <a:t>the original e-mail stored on the mail </a:t>
            </a:r>
            <a:r>
              <a:rPr lang="en-US" sz="2200" dirty="0" smtClean="0"/>
              <a:t>server</a:t>
            </a:r>
          </a:p>
          <a:p>
            <a:pPr marL="285750" indent="-285750">
              <a:buFont typeface="Arial" panose="020B0604020202020204" pitchFamily="34" charset="0"/>
              <a:buChar char="•"/>
            </a:pPr>
            <a:endParaRPr lang="en-US" sz="2200" b="1" dirty="0"/>
          </a:p>
        </p:txBody>
      </p:sp>
    </p:spTree>
    <p:extLst>
      <p:ext uri="{BB962C8B-B14F-4D97-AF65-F5344CB8AC3E}">
        <p14:creationId xmlns:p14="http://schemas.microsoft.com/office/powerpoint/2010/main" val="24451790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2"/>
          </p:nvPr>
        </p:nvSpPr>
        <p:spPr>
          <a:xfrm>
            <a:off x="532151" y="1752600"/>
            <a:ext cx="5715000" cy="3276601"/>
          </a:xfrm>
        </p:spPr>
        <p:txBody>
          <a:bodyPr/>
          <a:lstStyle/>
          <a:p>
            <a:pPr marL="342900" indent="-342900">
              <a:lnSpc>
                <a:spcPct val="100000"/>
              </a:lnSpc>
              <a:buFont typeface="Arial" panose="020B0604020202020204" pitchFamily="34" charset="0"/>
              <a:buChar char="•"/>
            </a:pPr>
            <a:r>
              <a:rPr lang="en-US" sz="2400" dirty="0" smtClean="0"/>
              <a:t>A </a:t>
            </a:r>
            <a:r>
              <a:rPr lang="en-US" sz="2400" dirty="0"/>
              <a:t>mail </a:t>
            </a:r>
            <a:r>
              <a:rPr lang="en-US" sz="2400" dirty="0" smtClean="0"/>
              <a:t>server consists </a:t>
            </a:r>
            <a:r>
              <a:rPr lang="en-US" sz="2400" dirty="0"/>
              <a:t>of </a:t>
            </a:r>
            <a:r>
              <a:rPr lang="en-US" sz="2400" dirty="0" smtClean="0"/>
              <a:t>many </a:t>
            </a:r>
          </a:p>
          <a:p>
            <a:pPr>
              <a:lnSpc>
                <a:spcPct val="100000"/>
              </a:lnSpc>
            </a:pPr>
            <a:r>
              <a:rPr lang="en-US" sz="2400" dirty="0"/>
              <a:t> </a:t>
            </a:r>
            <a:r>
              <a:rPr lang="en-US" sz="2400" dirty="0" smtClean="0"/>
              <a:t>  components that provide </a:t>
            </a:r>
            <a:r>
              <a:rPr lang="en-US" sz="2400" dirty="0"/>
              <a:t>a specific </a:t>
            </a:r>
            <a:endParaRPr lang="en-US" sz="2400" dirty="0" smtClean="0"/>
          </a:p>
          <a:p>
            <a:pPr>
              <a:lnSpc>
                <a:spcPct val="100000"/>
              </a:lnSpc>
            </a:pPr>
            <a:r>
              <a:rPr lang="en-US" sz="2400" dirty="0"/>
              <a:t> </a:t>
            </a:r>
            <a:r>
              <a:rPr lang="en-US" sz="2400" dirty="0" smtClean="0"/>
              <a:t>  function.</a:t>
            </a:r>
          </a:p>
          <a:p>
            <a:endParaRPr lang="en-US" sz="2000" dirty="0" smtClean="0"/>
          </a:p>
          <a:p>
            <a:pPr marL="519113" lvl="1" indent="-285750">
              <a:buFont typeface="Arial" panose="020B0604020202020204" pitchFamily="34" charset="0"/>
              <a:buChar char="•"/>
            </a:pPr>
            <a:r>
              <a:rPr lang="en-US" sz="2400" dirty="0" smtClean="0"/>
              <a:t>Mail </a:t>
            </a:r>
            <a:r>
              <a:rPr lang="en-US" sz="2400" dirty="0"/>
              <a:t>Transfer </a:t>
            </a:r>
            <a:r>
              <a:rPr lang="en-US" sz="2400" dirty="0" smtClean="0"/>
              <a:t>Agent (MTA)</a:t>
            </a:r>
          </a:p>
          <a:p>
            <a:pPr marL="519113" lvl="1" indent="-285750">
              <a:buFont typeface="Arial" panose="020B0604020202020204" pitchFamily="34" charset="0"/>
              <a:buChar char="•"/>
            </a:pPr>
            <a:r>
              <a:rPr lang="en-US" sz="2400" dirty="0" smtClean="0"/>
              <a:t>Mail User Agent (MUA)</a:t>
            </a:r>
            <a:endParaRPr lang="en-US" sz="2400" dirty="0"/>
          </a:p>
          <a:p>
            <a:pPr marL="519113" lvl="1" indent="-285750">
              <a:buFont typeface="Arial" panose="020B0604020202020204" pitchFamily="34" charset="0"/>
              <a:buChar char="•"/>
            </a:pPr>
            <a:r>
              <a:rPr lang="en-US" sz="2400" dirty="0"/>
              <a:t>Mail Delivery </a:t>
            </a:r>
            <a:r>
              <a:rPr lang="en-US" sz="2400" dirty="0" smtClean="0"/>
              <a:t>Agent (MDA)</a:t>
            </a:r>
            <a:endParaRPr lang="en-US" sz="2400" dirty="0"/>
          </a:p>
          <a:p>
            <a:pPr marL="576263" lvl="1" indent="-342900">
              <a:buFont typeface="Arial" panose="020B0604020202020204" pitchFamily="34" charset="0"/>
              <a:buChar char="•"/>
            </a:pPr>
            <a:endParaRPr lang="en-US" sz="2000" dirty="0" smtClean="0"/>
          </a:p>
        </p:txBody>
      </p:sp>
      <p:sp>
        <p:nvSpPr>
          <p:cNvPr id="7" name="Title 6"/>
          <p:cNvSpPr>
            <a:spLocks noGrp="1"/>
          </p:cNvSpPr>
          <p:nvPr>
            <p:ph type="title"/>
          </p:nvPr>
        </p:nvSpPr>
        <p:spPr>
          <a:xfrm>
            <a:off x="532151" y="0"/>
            <a:ext cx="11016604" cy="1523999"/>
          </a:xfrm>
        </p:spPr>
        <p:txBody>
          <a:bodyPr>
            <a:noAutofit/>
          </a:bodyPr>
          <a:lstStyle/>
          <a:p>
            <a:r>
              <a:rPr lang="en-US" sz="4400" dirty="0" smtClean="0">
                <a:solidFill>
                  <a:srgbClr val="0070C0"/>
                </a:solidFill>
              </a:rPr>
              <a:t/>
            </a:r>
            <a:br>
              <a:rPr lang="en-US" sz="4400" dirty="0" smtClean="0">
                <a:solidFill>
                  <a:srgbClr val="0070C0"/>
                </a:solidFill>
              </a:rPr>
            </a:br>
            <a:r>
              <a:rPr lang="en-US" sz="4400" dirty="0" smtClean="0">
                <a:solidFill>
                  <a:srgbClr val="0070C0"/>
                </a:solidFill>
              </a:rPr>
              <a:t>Components of Mail Server</a:t>
            </a:r>
            <a:endParaRPr lang="en-US" sz="4400" dirty="0">
              <a:solidFill>
                <a:srgbClr val="0070C0"/>
              </a:solidFill>
            </a:endParaRPr>
          </a:p>
        </p:txBody>
      </p:sp>
    </p:spTree>
    <p:extLst>
      <p:ext uri="{BB962C8B-B14F-4D97-AF65-F5344CB8AC3E}">
        <p14:creationId xmlns:p14="http://schemas.microsoft.com/office/powerpoint/2010/main" val="41355022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685800" y="762000"/>
            <a:ext cx="10744200" cy="5262979"/>
          </a:xfrm>
          <a:prstGeom prst="rect">
            <a:avLst/>
          </a:prstGeom>
          <a:solidFill>
            <a:schemeClr val="bg1"/>
          </a:solidFill>
          <a:ln w="9525">
            <a:solidFill>
              <a:schemeClr val="dk1"/>
            </a:solidFill>
          </a:ln>
        </p:spPr>
        <p:txBody>
          <a:bodyPr wrap="square" rtlCol="0">
            <a:spAutoFit/>
          </a:bodyPr>
          <a:lstStyle/>
          <a:p>
            <a:endParaRPr lang="en-US" sz="2400" b="1" dirty="0" smtClean="0"/>
          </a:p>
          <a:p>
            <a:pPr marL="342900" indent="-342900">
              <a:buFont typeface="Arial" panose="020B0604020202020204" pitchFamily="34" charset="0"/>
              <a:buChar char="•"/>
            </a:pPr>
            <a:r>
              <a:rPr lang="en-US" sz="2400" b="1" dirty="0" smtClean="0"/>
              <a:t>Mail </a:t>
            </a:r>
            <a:r>
              <a:rPr lang="en-US" sz="2400" b="1" dirty="0"/>
              <a:t>Transfer </a:t>
            </a:r>
            <a:r>
              <a:rPr lang="en-US" sz="2400" b="1" dirty="0" smtClean="0"/>
              <a:t>Agent - </a:t>
            </a:r>
            <a:r>
              <a:rPr lang="en-US" sz="2400" dirty="0" smtClean="0"/>
              <a:t>MTA </a:t>
            </a:r>
            <a:r>
              <a:rPr lang="en-US" sz="2400" dirty="0"/>
              <a:t>transports </a:t>
            </a:r>
            <a:r>
              <a:rPr lang="en-US" sz="2400" dirty="0" smtClean="0"/>
              <a:t>email between hosts </a:t>
            </a:r>
            <a:r>
              <a:rPr lang="en-US" sz="2400" dirty="0"/>
              <a:t>using </a:t>
            </a:r>
            <a:r>
              <a:rPr lang="en-US" sz="2400" dirty="0" smtClean="0"/>
              <a:t>SMTP.</a:t>
            </a:r>
          </a:p>
          <a:p>
            <a:pPr marL="800100" lvl="1" indent="-342900">
              <a:buFont typeface="Arial" panose="020B0604020202020204" pitchFamily="34" charset="0"/>
              <a:buChar char="•"/>
            </a:pPr>
            <a:r>
              <a:rPr lang="en-US" sz="2400" dirty="0" smtClean="0"/>
              <a:t>Examples </a:t>
            </a:r>
            <a:r>
              <a:rPr lang="en-US" sz="2400" dirty="0"/>
              <a:t>of MTA </a:t>
            </a:r>
            <a:r>
              <a:rPr lang="en-US" sz="2400" dirty="0" smtClean="0"/>
              <a:t>: Postfix </a:t>
            </a:r>
            <a:r>
              <a:rPr lang="en-US" sz="2400" dirty="0"/>
              <a:t>and Sendmail</a:t>
            </a:r>
            <a:r>
              <a:rPr lang="en-US" sz="2400" dirty="0" smtClean="0"/>
              <a:t>.</a:t>
            </a:r>
          </a:p>
          <a:p>
            <a:pPr lvl="1"/>
            <a:endParaRPr lang="en-US" sz="2400" dirty="0" smtClean="0"/>
          </a:p>
          <a:p>
            <a:pPr marL="285750" indent="-285750">
              <a:buFont typeface="Arial" panose="020B0604020202020204" pitchFamily="34" charset="0"/>
              <a:buChar char="•"/>
            </a:pPr>
            <a:r>
              <a:rPr lang="en-US" sz="2400" b="1" dirty="0"/>
              <a:t>Mail Delivery Agent - </a:t>
            </a:r>
            <a:r>
              <a:rPr lang="en-US" sz="2400" dirty="0"/>
              <a:t>MDA is invoked by the MTA to deliver    </a:t>
            </a:r>
          </a:p>
          <a:p>
            <a:r>
              <a:rPr lang="en-US" sz="2400" dirty="0"/>
              <a:t>    incoming email in the proper user’s mailbox.</a:t>
            </a:r>
          </a:p>
          <a:p>
            <a:pPr marL="742950" lvl="1" indent="-285750">
              <a:buFont typeface="Arial" panose="020B0604020202020204" pitchFamily="34" charset="0"/>
              <a:buChar char="•"/>
            </a:pPr>
            <a:r>
              <a:rPr lang="en-US" sz="2400" dirty="0"/>
              <a:t> Example of MDA : Procmail and mail. </a:t>
            </a:r>
          </a:p>
          <a:p>
            <a:pPr lvl="1"/>
            <a:endParaRPr lang="en-US" sz="2400" dirty="0"/>
          </a:p>
          <a:p>
            <a:pPr marL="285750" indent="-285750">
              <a:buFont typeface="Arial" panose="020B0604020202020204" pitchFamily="34" charset="0"/>
              <a:buChar char="•"/>
            </a:pPr>
            <a:r>
              <a:rPr lang="en-US" sz="2400" b="1" dirty="0" smtClean="0"/>
              <a:t> Mail User Agent - </a:t>
            </a:r>
            <a:r>
              <a:rPr lang="en-US" sz="2400" dirty="0" smtClean="0"/>
              <a:t>MUA </a:t>
            </a:r>
            <a:r>
              <a:rPr lang="en-US" sz="2400" dirty="0"/>
              <a:t>is a program that allows you to </a:t>
            </a:r>
            <a:r>
              <a:rPr lang="en-US" sz="2400" dirty="0" smtClean="0"/>
              <a:t>receive</a:t>
            </a:r>
          </a:p>
          <a:p>
            <a:r>
              <a:rPr lang="en-US" sz="2400" dirty="0"/>
              <a:t> </a:t>
            </a:r>
            <a:r>
              <a:rPr lang="en-US" sz="2400" dirty="0" smtClean="0"/>
              <a:t>   and </a:t>
            </a:r>
            <a:r>
              <a:rPr lang="en-US" sz="2400" dirty="0"/>
              <a:t>send </a:t>
            </a:r>
            <a:r>
              <a:rPr lang="en-US" sz="2400" dirty="0" smtClean="0"/>
              <a:t>e-mails.</a:t>
            </a:r>
          </a:p>
          <a:p>
            <a:pPr marL="742950" lvl="1" indent="-285750">
              <a:buFont typeface="Arial" panose="020B0604020202020204" pitchFamily="34" charset="0"/>
              <a:buChar char="•"/>
            </a:pPr>
            <a:r>
              <a:rPr lang="en-US" sz="2400" dirty="0" smtClean="0"/>
              <a:t>Examples of MUA : Thunderbird and Outlook.</a:t>
            </a:r>
          </a:p>
          <a:p>
            <a:r>
              <a:rPr lang="en-US" sz="2400" b="1" dirty="0" smtClean="0"/>
              <a:t> </a:t>
            </a:r>
            <a:endParaRPr lang="en-US" sz="2400" dirty="0" smtClean="0"/>
          </a:p>
          <a:p>
            <a:pPr marL="742950" lvl="1" indent="-285750">
              <a:buFont typeface="Arial" panose="020B0604020202020204" pitchFamily="34" charset="0"/>
              <a:buChar char="•"/>
            </a:pPr>
            <a:endParaRPr lang="en-US" sz="2400" dirty="0" smtClean="0"/>
          </a:p>
        </p:txBody>
      </p:sp>
    </p:spTree>
    <p:extLst>
      <p:ext uri="{BB962C8B-B14F-4D97-AF65-F5344CB8AC3E}">
        <p14:creationId xmlns:p14="http://schemas.microsoft.com/office/powerpoint/2010/main" val="41521508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381000"/>
            <a:ext cx="9829800" cy="830997"/>
          </a:xfrm>
          <a:prstGeom prst="rect">
            <a:avLst/>
          </a:prstGeom>
          <a:noFill/>
        </p:spPr>
        <p:txBody>
          <a:bodyPr wrap="square" rtlCol="0">
            <a:spAutoFit/>
          </a:bodyPr>
          <a:lstStyle/>
          <a:p>
            <a:r>
              <a:rPr lang="en-US" sz="4800" dirty="0" smtClean="0">
                <a:solidFill>
                  <a:srgbClr val="0070AD"/>
                </a:solidFill>
                <a:latin typeface="+mj-lt"/>
              </a:rPr>
              <a:t>How Email works ?</a:t>
            </a:r>
            <a:endParaRPr lang="en-IN" sz="4800" dirty="0">
              <a:solidFill>
                <a:srgbClr val="0070AD"/>
              </a:solidFill>
              <a:latin typeface="+mj-lt"/>
            </a:endParaRPr>
          </a:p>
        </p:txBody>
      </p:sp>
      <p:pic>
        <p:nvPicPr>
          <p:cNvPr id="3" name="Picture 2" descr="howemailworks.png"/>
          <p:cNvPicPr>
            <a:picLocks noChangeAspect="1"/>
          </p:cNvPicPr>
          <p:nvPr/>
        </p:nvPicPr>
        <p:blipFill>
          <a:blip r:embed="rId2" cstate="print"/>
          <a:stretch>
            <a:fillRect/>
          </a:stretch>
        </p:blipFill>
        <p:spPr>
          <a:xfrm>
            <a:off x="838200" y="1447800"/>
            <a:ext cx="10470397" cy="47519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https://nsksolutions.com.au/wp-content/uploads/2017/01/thank-you.jpg"/>
          <p:cNvPicPr>
            <a:picLocks noChangeAspect="1" noChangeArrowheads="1"/>
          </p:cNvPicPr>
          <p:nvPr/>
        </p:nvPicPr>
        <p:blipFill>
          <a:blip r:embed="rId2" cstate="print"/>
          <a:srcRect/>
          <a:stretch>
            <a:fillRect/>
          </a:stretch>
        </p:blipFill>
        <p:spPr bwMode="auto">
          <a:xfrm>
            <a:off x="1371600" y="838200"/>
            <a:ext cx="9144000" cy="502920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8465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57200" y="381000"/>
            <a:ext cx="2819400" cy="733269"/>
          </a:xfrm>
        </p:spPr>
        <p:txBody>
          <a:bodyPr>
            <a:noAutofit/>
          </a:bodyPr>
          <a:lstStyle/>
          <a:p>
            <a:r>
              <a:rPr lang="en-US" sz="4400" dirty="0" smtClean="0">
                <a:solidFill>
                  <a:srgbClr val="0070C0"/>
                </a:solidFill>
              </a:rPr>
              <a:t>Overview</a:t>
            </a:r>
            <a:endParaRPr lang="en-US" sz="4400" dirty="0">
              <a:solidFill>
                <a:srgbClr val="0070C0"/>
              </a:solidFill>
            </a:endParaRPr>
          </a:p>
        </p:txBody>
      </p:sp>
      <p:sp>
        <p:nvSpPr>
          <p:cNvPr id="3" name="TextBox 2"/>
          <p:cNvSpPr txBox="1"/>
          <p:nvPr/>
        </p:nvSpPr>
        <p:spPr>
          <a:xfrm>
            <a:off x="609600" y="1524000"/>
            <a:ext cx="5029200"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What is DHCP ?</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Need for DHCP</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Advantages of DHCP</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Working of DHCP</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Mechanism to assign IP address in DHCP</a:t>
            </a:r>
            <a:endParaRPr lang="en-US" sz="2400" dirty="0"/>
          </a:p>
          <a:p>
            <a:pPr marL="285750" indent="-285750">
              <a:buFont typeface="Arial" panose="020B0604020202020204" pitchFamily="34" charset="0"/>
              <a:buChar char="•"/>
            </a:pPr>
            <a:endParaRPr lang="en-US" sz="2400" dirty="0" smtClean="0"/>
          </a:p>
        </p:txBody>
      </p:sp>
    </p:spTree>
    <p:extLst>
      <p:ext uri="{BB962C8B-B14F-4D97-AF65-F5344CB8AC3E}">
        <p14:creationId xmlns:p14="http://schemas.microsoft.com/office/powerpoint/2010/main" val="12053176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xmlns="" id="{CDAD4CD6-0D42-4B53-A553-167F9F359564}"/>
              </a:ext>
            </a:extLst>
          </p:cNvPr>
          <p:cNvSpPr>
            <a:spLocks noGrp="1"/>
          </p:cNvSpPr>
          <p:nvPr>
            <p:ph type="body" sz="quarter" idx="32"/>
          </p:nvPr>
        </p:nvSpPr>
        <p:spPr>
          <a:xfrm>
            <a:off x="838200" y="2667000"/>
            <a:ext cx="4088731" cy="2473627"/>
          </a:xfrm>
        </p:spPr>
        <p:txBody>
          <a:bodyPr/>
          <a:lstStyle/>
          <a:p>
            <a:pPr marL="285750" indent="-285750">
              <a:buFont typeface="Arial" panose="020B0604020202020204" pitchFamily="34" charset="0"/>
              <a:buChar char="•"/>
            </a:pPr>
            <a:r>
              <a:rPr lang="en-US" sz="2400" dirty="0"/>
              <a:t>It stands for Dynamic Host Configuration Protocol.</a:t>
            </a:r>
          </a:p>
          <a:p>
            <a:r>
              <a:rPr lang="en-US" sz="2400" dirty="0"/>
              <a:t> </a:t>
            </a:r>
          </a:p>
          <a:p>
            <a:pPr marL="285750" indent="-285750">
              <a:buFont typeface="Arial" panose="020B0604020202020204" pitchFamily="34" charset="0"/>
              <a:buChar char="•"/>
            </a:pPr>
            <a:r>
              <a:rPr lang="en-US" sz="2400" dirty="0"/>
              <a:t>DHCP automatically assign the IP address to the computer.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8" name="Title 7">
            <a:extLst>
              <a:ext uri="{FF2B5EF4-FFF2-40B4-BE49-F238E27FC236}">
                <a16:creationId xmlns:a16="http://schemas.microsoft.com/office/drawing/2014/main" xmlns="" id="{DB41DD59-3BEB-2A4D-AD0D-5F3810FB835F}"/>
              </a:ext>
            </a:extLst>
          </p:cNvPr>
          <p:cNvSpPr>
            <a:spLocks noGrp="1"/>
          </p:cNvSpPr>
          <p:nvPr>
            <p:ph type="title"/>
          </p:nvPr>
        </p:nvSpPr>
        <p:spPr>
          <a:xfrm>
            <a:off x="381000" y="228600"/>
            <a:ext cx="9864476" cy="863600"/>
          </a:xfrm>
        </p:spPr>
        <p:txBody>
          <a:bodyPr>
            <a:normAutofit fontScale="90000"/>
          </a:bodyPr>
          <a:lstStyle/>
          <a:p>
            <a:r>
              <a:rPr lang="en-US" dirty="0"/>
              <a:t/>
            </a:r>
            <a:br>
              <a:rPr lang="en-US" dirty="0"/>
            </a:br>
            <a:r>
              <a:rPr lang="en-US" dirty="0"/>
              <a:t>     </a:t>
            </a:r>
            <a:r>
              <a:rPr lang="en-US" sz="5300" dirty="0"/>
              <a:t>DHCP</a:t>
            </a:r>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B0444B-A470-C045-BD85-A9777650CD5E}"/>
              </a:ext>
            </a:extLst>
          </p:cNvPr>
          <p:cNvSpPr>
            <a:spLocks noGrp="1"/>
          </p:cNvSpPr>
          <p:nvPr>
            <p:ph type="title"/>
          </p:nvPr>
        </p:nvSpPr>
        <p:spPr>
          <a:xfrm>
            <a:off x="565796" y="533400"/>
            <a:ext cx="11016604" cy="863600"/>
          </a:xfrm>
        </p:spPr>
        <p:txBody>
          <a:bodyPr>
            <a:normAutofit/>
          </a:bodyPr>
          <a:lstStyle/>
          <a:p>
            <a:r>
              <a:rPr lang="en-US" sz="4400" dirty="0">
                <a:solidFill>
                  <a:srgbClr val="0070AD"/>
                </a:solidFill>
              </a:rPr>
              <a:t>Need for DHCP</a:t>
            </a:r>
          </a:p>
        </p:txBody>
      </p:sp>
      <p:sp>
        <p:nvSpPr>
          <p:cNvPr id="5" name="TextBox 4"/>
          <p:cNvSpPr txBox="1"/>
          <p:nvPr/>
        </p:nvSpPr>
        <p:spPr>
          <a:xfrm>
            <a:off x="565796" y="1752600"/>
            <a:ext cx="11125200" cy="415498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400" dirty="0" smtClean="0"/>
          </a:p>
          <a:p>
            <a:pPr marL="342900" indent="-342900">
              <a:buFont typeface="Arial" panose="020B0604020202020204" pitchFamily="34" charset="0"/>
              <a:buChar char="•"/>
            </a:pPr>
            <a:r>
              <a:rPr lang="en-US" sz="2400" dirty="0" smtClean="0"/>
              <a:t>Allocation </a:t>
            </a:r>
            <a:r>
              <a:rPr lang="en-US" sz="2400" dirty="0" smtClean="0"/>
              <a:t>of unique IP address to large number of devices. </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Manually tracking and updating </a:t>
            </a:r>
            <a:r>
              <a:rPr lang="en-US" sz="2400" dirty="0" smtClean="0"/>
              <a:t>records, </a:t>
            </a:r>
            <a:r>
              <a:rPr lang="en-US" sz="2400" dirty="0" smtClean="0"/>
              <a:t>easily result in errors and inconsistencies. </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Assigning IP address manually is time consuming. </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Non </a:t>
            </a:r>
            <a:r>
              <a:rPr lang="en-US" sz="2400" dirty="0" smtClean="0"/>
              <a:t>availability of real time data </a:t>
            </a:r>
            <a:r>
              <a:rPr lang="en-US" sz="2400" dirty="0" smtClean="0"/>
              <a:t>in </a:t>
            </a:r>
            <a:r>
              <a:rPr lang="en-US" sz="2400" dirty="0" smtClean="0"/>
              <a:t>manual method</a:t>
            </a:r>
            <a:r>
              <a:rPr lang="en-US" sz="2400" dirty="0" smtClean="0"/>
              <a:t>.</a:t>
            </a:r>
          </a:p>
          <a:p>
            <a:endParaRPr lang="en-US" sz="2400" dirty="0" smtClean="0"/>
          </a:p>
          <a:p>
            <a:pPr marL="285750" indent="-285750">
              <a:buFont typeface="Arial" panose="020B0604020202020204" pitchFamily="34" charset="0"/>
              <a:buChar char="•"/>
            </a:pPr>
            <a:endParaRPr lang="en-US" sz="2400" dirty="0" smtClean="0"/>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1704FA7B-EE8F-7B47-9037-D3F3EAF25464}"/>
              </a:ext>
            </a:extLst>
          </p:cNvPr>
          <p:cNvSpPr>
            <a:spLocks noGrp="1"/>
          </p:cNvSpPr>
          <p:nvPr>
            <p:ph type="body" sz="quarter" idx="10"/>
          </p:nvPr>
        </p:nvSpPr>
        <p:spPr>
          <a:xfrm>
            <a:off x="685800" y="1752600"/>
            <a:ext cx="5542481" cy="4082618"/>
          </a:xfrm>
        </p:spPr>
        <p:txBody>
          <a:bodyPr/>
          <a:lstStyle/>
          <a:p>
            <a:pPr marL="285750" indent="-285750">
              <a:buFont typeface="Arial" panose="020B0604020202020204" pitchFamily="34" charset="0"/>
              <a:buChar char="•"/>
            </a:pPr>
            <a:r>
              <a:rPr lang="en-US" sz="2400" dirty="0"/>
              <a:t>It minimizes administrative burden.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There is no chance to conflict IP addresses.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Reduces the amount of time you spend configuring computers on your network.</a:t>
            </a:r>
          </a:p>
          <a:p>
            <a:r>
              <a:rPr lang="en-US" sz="2400" dirty="0"/>
              <a:t> </a:t>
            </a:r>
          </a:p>
          <a:p>
            <a:pPr marL="285750" indent="-285750">
              <a:buFont typeface="Arial" panose="020B0604020202020204" pitchFamily="34" charset="0"/>
              <a:buChar char="•"/>
            </a:pPr>
            <a:r>
              <a:rPr lang="en-US" sz="2400" dirty="0"/>
              <a:t>No need to keep records of assigned IP addresses. </a:t>
            </a:r>
          </a:p>
          <a:p>
            <a:pPr marL="285750" indent="-285750">
              <a:buFont typeface="Arial" panose="020B0604020202020204" pitchFamily="34" charset="0"/>
              <a:buChar char="•"/>
            </a:pPr>
            <a:endParaRPr lang="en-US"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533400" y="381000"/>
            <a:ext cx="7938757" cy="76944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4400" dirty="0">
                <a:solidFill>
                  <a:srgbClr val="0070AD"/>
                </a:solidFill>
              </a:rPr>
              <a:t>Advantages of DHCP</a:t>
            </a:r>
          </a:p>
        </p:txBody>
      </p:sp>
    </p:spTree>
    <p:extLst>
      <p:ext uri="{BB962C8B-B14F-4D97-AF65-F5344CB8AC3E}">
        <p14:creationId xmlns:p14="http://schemas.microsoft.com/office/powerpoint/2010/main" val="18271101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2"/>
          </p:nvPr>
        </p:nvSpPr>
        <p:spPr>
          <a:xfrm>
            <a:off x="685800" y="381000"/>
            <a:ext cx="7010400" cy="2667000"/>
          </a:xfrm>
        </p:spPr>
        <p:txBody>
          <a:bodyPr/>
          <a:lstStyle/>
          <a:p>
            <a:r>
              <a:rPr lang="en-US" sz="5400" dirty="0" smtClean="0">
                <a:solidFill>
                  <a:srgbClr val="0070AD"/>
                </a:solidFill>
                <a:latin typeface="+mj-lt"/>
              </a:rPr>
              <a:t>How DHCP Works ?</a:t>
            </a:r>
            <a:endParaRPr lang="en-IN" sz="5400" dirty="0">
              <a:solidFill>
                <a:srgbClr val="0070AD"/>
              </a:solidFill>
              <a:latin typeface="+mj-lt"/>
            </a:endParaRPr>
          </a:p>
        </p:txBody>
      </p:sp>
      <p:sp>
        <p:nvSpPr>
          <p:cNvPr id="24" name="Text Placeholder 23"/>
          <p:cNvSpPr>
            <a:spLocks noGrp="1"/>
          </p:cNvSpPr>
          <p:nvPr>
            <p:ph type="body" sz="quarter" idx="10"/>
          </p:nvPr>
        </p:nvSpPr>
        <p:spPr>
          <a:xfrm>
            <a:off x="457200" y="685800"/>
            <a:ext cx="7315200" cy="894840"/>
          </a:xfrm>
        </p:spPr>
        <p:txBody>
          <a:bodyPr/>
          <a:lstStyle/>
          <a:p>
            <a:endParaRPr lang="en-US" dirty="0"/>
          </a:p>
          <a:p>
            <a:endParaRPr lang="en-US" dirty="0"/>
          </a:p>
        </p:txBody>
      </p:sp>
      <p:sp>
        <p:nvSpPr>
          <p:cNvPr id="21" name="Title 20"/>
          <p:cNvSpPr>
            <a:spLocks noGrp="1"/>
          </p:cNvSpPr>
          <p:nvPr>
            <p:ph type="title"/>
          </p:nvPr>
        </p:nvSpPr>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pic>
        <p:nvPicPr>
          <p:cNvPr id="26626" name="Picture 2" descr="https://imconfident.files.wordpress.com/2013/12/thinking-happy-face.jpg"/>
          <p:cNvPicPr>
            <a:picLocks noChangeAspect="1" noChangeArrowheads="1"/>
          </p:cNvPicPr>
          <p:nvPr/>
        </p:nvPicPr>
        <p:blipFill>
          <a:blip r:embed="rId2" cstate="print"/>
          <a:srcRect l="4839"/>
          <a:stretch>
            <a:fillRect/>
          </a:stretch>
        </p:blipFill>
        <p:spPr bwMode="auto">
          <a:xfrm>
            <a:off x="1143000" y="2438400"/>
            <a:ext cx="4315968" cy="3657600"/>
          </a:xfrm>
          <a:prstGeom prst="rect">
            <a:avLst/>
          </a:prstGeom>
          <a:noFill/>
        </p:spPr>
      </p:pic>
    </p:spTree>
    <p:extLst>
      <p:ext uri="{BB962C8B-B14F-4D97-AF65-F5344CB8AC3E}">
        <p14:creationId xmlns:p14="http://schemas.microsoft.com/office/powerpoint/2010/main" val="1781853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685DA84B-712F-4997-B040-EA16BEA93F9C}"/>
              </a:ext>
            </a:extLst>
          </p:cNvPr>
          <p:cNvSpPr>
            <a:spLocks noGrp="1"/>
          </p:cNvSpPr>
          <p:nvPr>
            <p:ph type="body" sz="quarter" idx="4294967295"/>
          </p:nvPr>
        </p:nvSpPr>
        <p:spPr>
          <a:xfrm>
            <a:off x="914400" y="685800"/>
            <a:ext cx="6934200" cy="565150"/>
          </a:xfrm>
        </p:spPr>
        <p:txBody>
          <a:bodyPr>
            <a:normAutofit fontScale="92500"/>
          </a:bodyPr>
          <a:lstStyle/>
          <a:p>
            <a:r>
              <a:rPr lang="en-US" sz="2800" dirty="0" smtClean="0">
                <a:solidFill>
                  <a:srgbClr val="0070AD"/>
                </a:solidFill>
              </a:rPr>
              <a:t>    </a:t>
            </a:r>
            <a:r>
              <a:rPr lang="en-US" sz="3300" dirty="0" smtClean="0">
                <a:solidFill>
                  <a:srgbClr val="0070AD"/>
                </a:solidFill>
                <a:latin typeface="+mj-lt"/>
              </a:rPr>
              <a:t>DHCP works on DORA process :</a:t>
            </a:r>
          </a:p>
          <a:p>
            <a:endParaRPr lang="pt-PT" sz="2800" dirty="0">
              <a:solidFill>
                <a:srgbClr val="0070AD"/>
              </a:solidFill>
            </a:endParaRPr>
          </a:p>
        </p:txBody>
      </p:sp>
      <p:pic>
        <p:nvPicPr>
          <p:cNvPr id="10" name="Picture 9" descr="DHCP-IMedita.gif"/>
          <p:cNvPicPr>
            <a:picLocks noChangeAspect="1"/>
          </p:cNvPicPr>
          <p:nvPr/>
        </p:nvPicPr>
        <p:blipFill>
          <a:blip r:embed="rId3" cstate="print"/>
          <a:stretch>
            <a:fillRect/>
          </a:stretch>
        </p:blipFill>
        <p:spPr>
          <a:xfrm>
            <a:off x="1371600" y="1752600"/>
            <a:ext cx="9296400" cy="4267200"/>
          </a:xfrm>
          <a:prstGeom prst="rect">
            <a:avLst/>
          </a:prstGeom>
        </p:spPr>
      </p:pic>
    </p:spTree>
    <p:extLst>
      <p:ext uri="{BB962C8B-B14F-4D97-AF65-F5344CB8AC3E}">
        <p14:creationId xmlns:p14="http://schemas.microsoft.com/office/powerpoint/2010/main" val="30821671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69692" y="431800"/>
            <a:ext cx="9864476" cy="863600"/>
          </a:xfrm>
        </p:spPr>
        <p:txBody>
          <a:bodyPr>
            <a:normAutofit/>
          </a:bodyPr>
          <a:lstStyle/>
          <a:p>
            <a:r>
              <a:rPr lang="en-US" sz="4000" dirty="0" smtClean="0">
                <a:latin typeface="Verdana heading"/>
              </a:rPr>
              <a:t>Mechanism to assign IP address</a:t>
            </a:r>
            <a:endParaRPr lang="en-IN" sz="4000" dirty="0">
              <a:latin typeface="Verdana heading"/>
            </a:endParaRPr>
          </a:p>
        </p:txBody>
      </p:sp>
      <p:sp>
        <p:nvSpPr>
          <p:cNvPr id="16" name="TextBox 15"/>
          <p:cNvSpPr txBox="1"/>
          <p:nvPr/>
        </p:nvSpPr>
        <p:spPr>
          <a:xfrm>
            <a:off x="469692" y="1331626"/>
            <a:ext cx="11125200" cy="4524315"/>
          </a:xfrm>
          <a:prstGeom prst="rect">
            <a:avLst/>
          </a:prstGeom>
          <a:ln>
            <a:solidFill>
              <a:schemeClr val="dk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r>
              <a:rPr lang="en-US" sz="2400" dirty="0" smtClean="0"/>
              <a:t>There are 3 mechanism to assign IP address in DHCP :</a:t>
            </a:r>
          </a:p>
          <a:p>
            <a:pPr marL="285750" indent="-285750"/>
            <a:endParaRPr lang="en-US" sz="2400" dirty="0" smtClean="0"/>
          </a:p>
          <a:p>
            <a:pPr marL="285750" indent="-285750">
              <a:buFont typeface="Arial" pitchFamily="34" charset="0"/>
              <a:buChar char="•"/>
            </a:pPr>
            <a:r>
              <a:rPr lang="en-US" sz="2400" b="1" dirty="0" smtClean="0"/>
              <a:t>Automatic allocation : </a:t>
            </a:r>
            <a:r>
              <a:rPr lang="en-US" sz="2400" dirty="0" smtClean="0"/>
              <a:t>DHCP assigns permanent IP address to a client.</a:t>
            </a:r>
          </a:p>
          <a:p>
            <a:pPr marL="285750" indent="-285750">
              <a:buFont typeface="Arial" pitchFamily="34" charset="0"/>
              <a:buChar char="•"/>
            </a:pPr>
            <a:endParaRPr lang="en-US" sz="2400" dirty="0" smtClean="0"/>
          </a:p>
          <a:p>
            <a:pPr marL="285750" indent="-285750">
              <a:buFont typeface="Arial" pitchFamily="34" charset="0"/>
              <a:buChar char="•"/>
            </a:pPr>
            <a:r>
              <a:rPr lang="en-US" sz="2400" b="1" dirty="0" smtClean="0"/>
              <a:t>Dynamic allocation   : </a:t>
            </a:r>
            <a:r>
              <a:rPr lang="en-US" sz="2400" dirty="0" smtClean="0"/>
              <a:t>DHCP assigns IP address to a client for a limited period of time.</a:t>
            </a:r>
          </a:p>
          <a:p>
            <a:pPr marL="285750" indent="-285750">
              <a:buFont typeface="Arial" pitchFamily="34" charset="0"/>
              <a:buChar char="•"/>
            </a:pPr>
            <a:endParaRPr lang="en-US" sz="2400" dirty="0" smtClean="0"/>
          </a:p>
          <a:p>
            <a:pPr marL="285750" indent="-285750">
              <a:buFont typeface="Arial" pitchFamily="34" charset="0"/>
              <a:buChar char="•"/>
            </a:pPr>
            <a:r>
              <a:rPr lang="en-US" sz="2400" b="1" dirty="0" smtClean="0"/>
              <a:t>Manual allocation     :  </a:t>
            </a:r>
            <a:r>
              <a:rPr lang="en-US" sz="2400" dirty="0" smtClean="0"/>
              <a:t>A client’s</a:t>
            </a:r>
            <a:r>
              <a:rPr lang="en-US" sz="2400" b="1" dirty="0" smtClean="0"/>
              <a:t> </a:t>
            </a:r>
            <a:r>
              <a:rPr lang="en-US" sz="2400" dirty="0" smtClean="0"/>
              <a:t>IP address is assigned by network administrator and DHCP is simply used to convey IP address to the client.</a:t>
            </a:r>
            <a:endParaRPr lang="en-US" sz="2400" b="1" dirty="0" smtClean="0"/>
          </a:p>
          <a:p>
            <a:pPr marL="285750" indent="-285750">
              <a:buFont typeface="Arial" pitchFamily="34" charset="0"/>
              <a:buChar char="•"/>
            </a:pPr>
            <a:endParaRPr lang="en-US" sz="2400" b="1" dirty="0" smtClean="0"/>
          </a:p>
        </p:txBody>
      </p:sp>
    </p:spTree>
    <p:extLst>
      <p:ext uri="{BB962C8B-B14F-4D97-AF65-F5344CB8AC3E}">
        <p14:creationId xmlns:p14="http://schemas.microsoft.com/office/powerpoint/2010/main" val="2002321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1828800"/>
            <a:ext cx="6019800" cy="2895600"/>
          </a:xfrm>
        </p:spPr>
        <p:txBody>
          <a:bodyPr>
            <a:noAutofit/>
          </a:bodyPr>
          <a:lstStyle/>
          <a:p>
            <a:r>
              <a:rPr lang="en-US" sz="9600" dirty="0" smtClean="0">
                <a:solidFill>
                  <a:srgbClr val="0070AD"/>
                </a:solidFill>
                <a:latin typeface="Verdana heading"/>
              </a:rPr>
              <a:t>    Email</a:t>
            </a:r>
            <a:br>
              <a:rPr lang="en-US" sz="9600" dirty="0" smtClean="0">
                <a:solidFill>
                  <a:srgbClr val="0070AD"/>
                </a:solidFill>
                <a:latin typeface="Verdana heading"/>
              </a:rPr>
            </a:br>
            <a:r>
              <a:rPr lang="en-US" sz="9600" dirty="0" smtClean="0">
                <a:solidFill>
                  <a:srgbClr val="0070AD"/>
                </a:solidFill>
                <a:latin typeface="Verdana heading"/>
              </a:rPr>
              <a:t>  Services</a:t>
            </a:r>
            <a:endParaRPr lang="en-IN" sz="9600" dirty="0">
              <a:solidFill>
                <a:srgbClr val="0070AD"/>
              </a:solidFill>
              <a:latin typeface="Verdana heading"/>
            </a:endParaRPr>
          </a:p>
        </p:txBody>
      </p:sp>
      <p:pic>
        <p:nvPicPr>
          <p:cNvPr id="15" name="Picture 14" descr="email-logo.png"/>
          <p:cNvPicPr>
            <a:picLocks noChangeAspect="1"/>
          </p:cNvPicPr>
          <p:nvPr/>
        </p:nvPicPr>
        <p:blipFill>
          <a:blip r:embed="rId2" cstate="print"/>
          <a:stretch>
            <a:fillRect/>
          </a:stretch>
        </p:blipFill>
        <p:spPr>
          <a:xfrm>
            <a:off x="7696200" y="2514600"/>
            <a:ext cx="4191000" cy="4163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654</TotalTime>
  <Words>556</Words>
  <Application>Microsoft Office PowerPoint</Application>
  <PresentationFormat>Widescreen</PresentationFormat>
  <Paragraphs>123</Paragraphs>
  <Slides>19</Slides>
  <Notes>5</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19</vt:i4>
      </vt:variant>
    </vt:vector>
  </HeadingPairs>
  <TitlesOfParts>
    <vt:vector size="30" baseType="lpstr">
      <vt:lpstr>Arial</vt:lpstr>
      <vt:lpstr>Calibri</vt:lpstr>
      <vt:lpstr>Georgia</vt:lpstr>
      <vt:lpstr>Mangal</vt:lpstr>
      <vt:lpstr>Verdana</vt:lpstr>
      <vt:lpstr>Verdana heading</vt:lpstr>
      <vt:lpstr>Wingdings</vt:lpstr>
      <vt:lpstr>Capgemini 2017_Cover slides</vt:lpstr>
      <vt:lpstr>Section slides</vt:lpstr>
      <vt:lpstr>Content Layouts</vt:lpstr>
      <vt:lpstr>Content and Image Layouts</vt:lpstr>
      <vt:lpstr>PowerPoint Presentation</vt:lpstr>
      <vt:lpstr>PowerPoint Presentation</vt:lpstr>
      <vt:lpstr>      DHCP</vt:lpstr>
      <vt:lpstr>Need for DHCP</vt:lpstr>
      <vt:lpstr>PowerPoint Presentation</vt:lpstr>
      <vt:lpstr>   </vt:lpstr>
      <vt:lpstr>PowerPoint Presentation</vt:lpstr>
      <vt:lpstr>Mechanism to assign IP address</vt:lpstr>
      <vt:lpstr>    Email   Services</vt:lpstr>
      <vt:lpstr>PowerPoint Presentation</vt:lpstr>
      <vt:lpstr>  Email</vt:lpstr>
      <vt:lpstr>PowerPoint Presentation</vt:lpstr>
      <vt:lpstr>Email Protocols</vt:lpstr>
      <vt:lpstr>PowerPoint Presentation</vt:lpstr>
      <vt:lpstr> Components of Mail Server</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Gupta, Soumya</cp:lastModifiedBy>
  <cp:revision>87</cp:revision>
  <dcterms:created xsi:type="dcterms:W3CDTF">2017-10-18T10:34:16Z</dcterms:created>
  <dcterms:modified xsi:type="dcterms:W3CDTF">2018-07-24T13:02:44Z</dcterms:modified>
</cp:coreProperties>
</file>